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6" r:id="rId6"/>
    <p:sldId id="265" r:id="rId7"/>
    <p:sldId id="267" r:id="rId8"/>
    <p:sldId id="260" r:id="rId9"/>
    <p:sldId id="262" r:id="rId10"/>
    <p:sldId id="261" r:id="rId11"/>
    <p:sldId id="263" r:id="rId12"/>
    <p:sldId id="264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H SarabunPSK" panose="020B0500040200020003" pitchFamily="34" charset="-34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2.jpeg"/><Relationship Id="rId4" Type="http://schemas.openxmlformats.org/officeDocument/2006/relationships/image" Target="../media/image1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6.jpeg"/><Relationship Id="rId4" Type="http://schemas.openxmlformats.org/officeDocument/2006/relationships/image" Target="../media/image1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2.jpg"/><Relationship Id="rId5" Type="http://schemas.openxmlformats.org/officeDocument/2006/relationships/image" Target="../media/image2.png"/><Relationship Id="rId1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1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20.jpeg"/><Relationship Id="rId5" Type="http://schemas.openxmlformats.org/officeDocument/2006/relationships/image" Target="../media/image2.png"/><Relationship Id="rId10" Type="http://schemas.openxmlformats.org/officeDocument/2006/relationships/image" Target="../media/image19.jpeg"/><Relationship Id="rId4" Type="http://schemas.openxmlformats.org/officeDocument/2006/relationships/image" Target="../media/image1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25.jpeg"/><Relationship Id="rId5" Type="http://schemas.openxmlformats.org/officeDocument/2006/relationships/image" Target="../media/image2.png"/><Relationship Id="rId10" Type="http://schemas.openxmlformats.org/officeDocument/2006/relationships/image" Target="../media/image24.jpeg"/><Relationship Id="rId4" Type="http://schemas.openxmlformats.org/officeDocument/2006/relationships/image" Target="../media/image1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90788" y="114300"/>
            <a:ext cx="3178207" cy="317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76096" y="495300"/>
            <a:ext cx="3251694" cy="2646878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F7797EF-E306-65F9-739E-011FCB5BFB80}"/>
              </a:ext>
            </a:extLst>
          </p:cNvPr>
          <p:cNvSpPr txBox="1"/>
          <p:nvPr/>
        </p:nvSpPr>
        <p:spPr>
          <a:xfrm>
            <a:off x="993799" y="3453012"/>
            <a:ext cx="147645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โรงเรียนวชิรป่าซาง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1B71F5D-A44C-7AEB-3787-ACC11AA28A6D}"/>
              </a:ext>
            </a:extLst>
          </p:cNvPr>
          <p:cNvSpPr txBox="1"/>
          <p:nvPr/>
        </p:nvSpPr>
        <p:spPr>
          <a:xfrm>
            <a:off x="609600" y="5871915"/>
            <a:ext cx="1676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สำนักงานเขตพื้นที่การศึกษามัธยมศึกษาลำปาง ลำพูน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243843F-75A9-662B-B20E-BED3F184E2FB}"/>
              </a:ext>
            </a:extLst>
          </p:cNvPr>
          <p:cNvSpPr txBox="1"/>
          <p:nvPr/>
        </p:nvSpPr>
        <p:spPr>
          <a:xfrm>
            <a:off x="609600" y="7356182"/>
            <a:ext cx="1676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กระทรวงศึกษาธิการ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1447800" y="3743116"/>
            <a:ext cx="14953406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ผลการขับเคลื่อนการพัฒนาคุณภาพการศึกษาของโรงเรียนผ่านข้อตกลงในการพัฒนางาน </a:t>
            </a:r>
            <a:r>
              <a:rPr lang="en-US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</a:t>
            </a:r>
            <a:endParaRPr lang="th-TH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723965FD-98EA-AAC7-2DA8-5175B546CD9B}"/>
              </a:ext>
            </a:extLst>
          </p:cNvPr>
          <p:cNvGrpSpPr/>
          <p:nvPr/>
        </p:nvGrpSpPr>
        <p:grpSpPr>
          <a:xfrm>
            <a:off x="12090995" y="1257300"/>
            <a:ext cx="5253608" cy="2936566"/>
            <a:chOff x="14688394" y="290793"/>
            <a:chExt cx="3160203" cy="1625604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AA03A21E-F1BD-E297-CAEC-E4BF1119F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688394" y="290793"/>
              <a:ext cx="1625604" cy="1625604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40E6AC7-ED9F-82A6-5764-DD8EF2CE6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54400" y="414057"/>
              <a:ext cx="1694197" cy="1379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7212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-341164"/>
            <a:ext cx="18288000" cy="10287000"/>
          </a:xfrm>
          <a:prstGeom prst="rect">
            <a:avLst/>
          </a:prstGeom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BACA5D3F-8FE3-18B4-F827-13B8E0704B45}"/>
              </a:ext>
            </a:extLst>
          </p:cNvPr>
          <p:cNvGrpSpPr/>
          <p:nvPr/>
        </p:nvGrpSpPr>
        <p:grpSpPr>
          <a:xfrm>
            <a:off x="14947688" y="87267"/>
            <a:ext cx="3160203" cy="1625604"/>
            <a:chOff x="14947688" y="87267"/>
            <a:chExt cx="3160203" cy="16256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947688" y="87267"/>
              <a:ext cx="1625604" cy="162560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413694" y="210531"/>
              <a:ext cx="1694197" cy="1379076"/>
            </a:xfrm>
            <a:prstGeom prst="rect">
              <a:avLst/>
            </a:prstGeom>
          </p:spPr>
        </p:pic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75CBD86-357E-9E31-63A6-C9843724E969}"/>
              </a:ext>
            </a:extLst>
          </p:cNvPr>
          <p:cNvSpPr txBox="1"/>
          <p:nvPr/>
        </p:nvSpPr>
        <p:spPr>
          <a:xfrm>
            <a:off x="180109" y="870380"/>
            <a:ext cx="1509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ผลการขับเคลื่อนพัฒนาคุณภาพการศึกษาของโรงเรียนผ่านข้อตกลงในการพัฒนางาน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2689B4D-C3FD-DE57-2958-A6E32352484F}"/>
              </a:ext>
            </a:extLst>
          </p:cNvPr>
          <p:cNvSpPr txBox="1"/>
          <p:nvPr/>
        </p:nvSpPr>
        <p:spPr>
          <a:xfrm>
            <a:off x="457200" y="1638300"/>
            <a:ext cx="166116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ผลการขับเคลื่อนพัฒนาคุณภาพการศึกษาของโรงเรียนวชิรป่าซางผ่านข้อตกลงในการพัฒนางาน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 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ในการที่จะพัฒนาโรงเรียน ไปสู่เป้าหมายที่ตั้งไว้ ถือเป็นข้อตกลงในการพัฒนางานหรือสัญญาในปีการศึกษาถัดไปเพื่อพัฒนางานของตนเองและโรงเรียน การพัฒนานั้นไม่เน้นเฉพาะผลสัมฤทธิ์ทางการเรียนของนักเรียนเท่านั้น แต่เป็นผลลัพธ์ของการเรียนรู้ เช่น ด้านอารมณ์ สังคม จิตใจ ของผู้เรียนควบคู่ไปด้วย ซึ่งทางโรงเรียนจะเน้นที่การพัฒนาศักยภาพการจัดการเรียนการสอนจริงในห้องเรียน และผลลัพธ์การเรียนรู้ผู้เรียนเป็นสำคัญ</a:t>
            </a:r>
          </a:p>
        </p:txBody>
      </p: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A68A822E-4DF6-5F65-90FC-684EE19563C2}"/>
              </a:ext>
            </a:extLst>
          </p:cNvPr>
          <p:cNvGrpSpPr/>
          <p:nvPr/>
        </p:nvGrpSpPr>
        <p:grpSpPr>
          <a:xfrm>
            <a:off x="488456" y="5483020"/>
            <a:ext cx="16439232" cy="2970446"/>
            <a:chOff x="488456" y="5483020"/>
            <a:chExt cx="16439232" cy="2970446"/>
          </a:xfrm>
        </p:grpSpPr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3A0BF36F-5512-1FAE-31E9-8DEA0C146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7688" y="5483466"/>
              <a:ext cx="3960000" cy="297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E0144F25-6D03-3FD9-4132-813172A18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944" y="5483243"/>
              <a:ext cx="3960000" cy="29686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26D613E9-E004-8438-CBAA-EE30C39ED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5483466"/>
              <a:ext cx="3960000" cy="29686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67A557FF-D00F-9A38-14C2-0CCC2E6CD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56" y="5483020"/>
              <a:ext cx="3960000" cy="29693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93629752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-34116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88394" y="290793"/>
            <a:ext cx="1625604" cy="1625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54400" y="414057"/>
            <a:ext cx="1694197" cy="137907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75CBD86-357E-9E31-63A6-C9843724E969}"/>
              </a:ext>
            </a:extLst>
          </p:cNvPr>
          <p:cNvSpPr txBox="1"/>
          <p:nvPr/>
        </p:nvSpPr>
        <p:spPr>
          <a:xfrm>
            <a:off x="369857" y="373440"/>
            <a:ext cx="13193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ผลการขับเคลื่อนพัฒนาคุณภาพการศึกษาของโรงเรียนวชิรป่าซางผ่านข้อตกลง</a:t>
            </a:r>
          </a:p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ในการพัฒนางาน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ในปีที่ผ่านมามีผล ดังนี้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2689B4D-C3FD-DE57-2958-A6E32352484F}"/>
              </a:ext>
            </a:extLst>
          </p:cNvPr>
          <p:cNvSpPr txBox="1"/>
          <p:nvPr/>
        </p:nvSpPr>
        <p:spPr>
          <a:xfrm>
            <a:off x="369857" y="1790700"/>
            <a:ext cx="170460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	1. ผู้เรียนมีผลการเรียนอยู่ในระดับดีขึ้นไป เฉลี่ยร้อยละ 70 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ผู้เรียนมีผลประเมินคุณลักษณะอันพึงประสงค์ อยู่ในระดับดีขึ้นไป เฉลี่ยร้อยละ 90 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ผู้เรียนมีผลประเมินความสามารถ อ่าน คิด วิเคราะห์ เขียนสื่อความจากเรื่องที่เรียนรู้ อยู่ในระดับดีขึ้นไป 	   เฉลี่ยร้อยละ 90 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4. ผู้เรียนมีผลการประเมินสมรรถนะสำคัญของผู้เรียน อยู่ในระดับดีขึ้นไป เฉลี่ยร้อยละ 80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25BB257-DDF6-FD09-A958-9006662C421F}"/>
              </a:ext>
            </a:extLst>
          </p:cNvPr>
          <p:cNvGrpSpPr/>
          <p:nvPr/>
        </p:nvGrpSpPr>
        <p:grpSpPr>
          <a:xfrm>
            <a:off x="525950" y="5522817"/>
            <a:ext cx="17236100" cy="2970001"/>
            <a:chOff x="525950" y="5235884"/>
            <a:chExt cx="17236100" cy="2970001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8ED1CE83-6780-BB40-B851-863711925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2050" y="5235884"/>
              <a:ext cx="3960000" cy="297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EDA9ADCC-DB5D-6CBF-AB60-52A5566EC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6684" y="5235884"/>
              <a:ext cx="3960000" cy="297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90527370-0C2D-D35F-15C0-EE806B7F3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317" y="5235884"/>
              <a:ext cx="3960000" cy="297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D1DF9856-F9D2-5812-C977-5F4E609D3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50" y="5235885"/>
              <a:ext cx="3960000" cy="297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1586639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1600200" y="4023151"/>
            <a:ext cx="12954000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ความปลอดภัยในสถานศึกษา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B96D871E-A2DA-4CE6-851B-967D56250705}"/>
              </a:ext>
            </a:extLst>
          </p:cNvPr>
          <p:cNvGrpSpPr/>
          <p:nvPr/>
        </p:nvGrpSpPr>
        <p:grpSpPr>
          <a:xfrm>
            <a:off x="11927396" y="1638300"/>
            <a:ext cx="5253608" cy="2936566"/>
            <a:chOff x="14688394" y="290793"/>
            <a:chExt cx="3160203" cy="16256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688394" y="290793"/>
              <a:ext cx="1625604" cy="162560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54400" y="414057"/>
              <a:ext cx="1694197" cy="1379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0766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35994" y="456041"/>
            <a:ext cx="1625604" cy="1625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0" y="579305"/>
            <a:ext cx="1694197" cy="137907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457200" y="545568"/>
            <a:ext cx="1295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 ภัยจากอุบัติเหตุ อุบัติภัย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4C2F811-9F16-71C2-65F3-CF85E29A08B1}"/>
              </a:ext>
            </a:extLst>
          </p:cNvPr>
          <p:cNvSpPr txBox="1"/>
          <p:nvPr/>
        </p:nvSpPr>
        <p:spPr>
          <a:xfrm>
            <a:off x="1752600" y="1958757"/>
            <a:ext cx="1295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โรงเรียนได้มีการดำเนินการป้องกันอุบัติเหตุ อุบัติภัยที่อาจจะเกิดกับนักเรียนดังนี้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1.1.1 การข้ามถนน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1.1.2 อาสาจราจร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1.1.3 การติดกล้องวงจรปิดภายในโรงเรียน</a:t>
            </a:r>
          </a:p>
        </p:txBody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25FAE686-7370-91AA-BA4E-1D90A9898ECA}"/>
              </a:ext>
            </a:extLst>
          </p:cNvPr>
          <p:cNvGrpSpPr/>
          <p:nvPr/>
        </p:nvGrpSpPr>
        <p:grpSpPr>
          <a:xfrm>
            <a:off x="524765" y="5373230"/>
            <a:ext cx="17238469" cy="2970670"/>
            <a:chOff x="348934" y="5142829"/>
            <a:chExt cx="17238469" cy="2970670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5A6BCFF6-7C5C-B4C4-1816-B598E5733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6" r="21615"/>
            <a:stretch/>
          </p:blipFill>
          <p:spPr>
            <a:xfrm>
              <a:off x="13350857" y="5142829"/>
              <a:ext cx="4236546" cy="29686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2F15440C-FD14-E5B1-4E5C-3042364DE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6882" y="5142829"/>
              <a:ext cx="3960000" cy="29686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ADADAA60-E436-E435-4D73-9502AB6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908" y="5142829"/>
              <a:ext cx="3960000" cy="29706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E7FC0244-7CE8-298D-F9F2-C9C9C94DE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34" y="5142829"/>
              <a:ext cx="3960000" cy="29693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5439070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35994" y="456041"/>
            <a:ext cx="1625604" cy="1625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0" y="579305"/>
            <a:ext cx="1694197" cy="137907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457200" y="545568"/>
            <a:ext cx="14078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การป้องกันยาเสพติดภายในโรงเรียน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8FC7FB1-77C3-6E05-7978-418230606DE4}"/>
              </a:ext>
            </a:extLst>
          </p:cNvPr>
          <p:cNvSpPr txBox="1"/>
          <p:nvPr/>
        </p:nvSpPr>
        <p:spPr>
          <a:xfrm>
            <a:off x="1295400" y="1681282"/>
            <a:ext cx="1647740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โรงเรียนได้มีการดำเนินการป้องกัน ดังนี้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1.2.1 จัดทำโครงการเพื่อป้องกัน เช่น 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- โครงการป้องกันยาเสพติดในสถานศึกษา 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- โครงการ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 BE NUMBER ONE</a:t>
            </a:r>
          </a:p>
          <a:p>
            <a:endParaRPr lang="en-US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-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กิจกรรมกีฬาต้านยาเสพติด 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- สุ่มตรวจสารเสพติดนักเรียนกลุ่มเสี่ยง เป็นต้น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1.2.2 จัดทำป้ายต่อต้านยาเสพติด กัญชา บุหรี่ ภายในโรงเรียน และป้ายนิเทศให้ความรู้เกี่ยวยาเสพติด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1.2.3 การติดกล้องวงจรปิดภายในโรงเรียน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37407957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35994" y="456041"/>
            <a:ext cx="1625604" cy="1625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0" y="579305"/>
            <a:ext cx="1694197" cy="137907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729989" y="421319"/>
            <a:ext cx="14078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ภาพบรรยากาศการจัดกิจกรรมตามโครงการภายในโรงเรียน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1BCC8C5-9164-02A8-7432-C468417724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71" y="1875140"/>
            <a:ext cx="3960000" cy="2970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E16B716-C9EF-73D8-1E10-5EB0BE139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55" y="2568989"/>
            <a:ext cx="3960000" cy="2970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29659CE2-C59C-642B-1CDE-F554C43D24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193" y="4440154"/>
            <a:ext cx="4670058" cy="3112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C3536F3-BD87-6249-1FF5-91C003556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93" y="1459688"/>
            <a:ext cx="3960000" cy="2639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61CDB4D-DFED-91A4-4316-C0795C2605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45" y="3652575"/>
            <a:ext cx="6480000" cy="48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C7408DD-7DB2-C58E-7BCD-55D7590F2A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21" y="6939723"/>
            <a:ext cx="4457094" cy="2970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A260BE8-8F22-27FA-81D3-2F60D92027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83" y="6571245"/>
            <a:ext cx="4177540" cy="2784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3298B3A5-E296-D127-6976-8B484EE5EE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6" y="4196425"/>
            <a:ext cx="3960000" cy="263935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56B1D731-C28B-7EFC-8B68-63319A5C45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93" y="1577053"/>
            <a:ext cx="3600000" cy="2700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18669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35994" y="456041"/>
            <a:ext cx="1625604" cy="1625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0" y="579305"/>
            <a:ext cx="1694197" cy="137907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457200" y="545568"/>
            <a:ext cx="14078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1.3 ภัยจากปัญหาโรคระบาด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8FC7FB1-77C3-6E05-7978-418230606DE4}"/>
              </a:ext>
            </a:extLst>
          </p:cNvPr>
          <p:cNvSpPr txBox="1"/>
          <p:nvPr/>
        </p:nvSpPr>
        <p:spPr>
          <a:xfrm>
            <a:off x="1353394" y="1539300"/>
            <a:ext cx="164774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โรงเรียนได้มีการดำเนินการป้องกัน ดังนี้</a:t>
            </a:r>
          </a:p>
          <a:p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1.3.1 ดำเนินการตามมาตรการป้องกันการแพร่ระบาดโรคติดเชื้อไวรัสโค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 2019 (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COVID-19)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และรณรงค์ให้นักเรียนปฏิบัติตามมาตรการ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D-M-H-T-T </a:t>
            </a:r>
          </a:p>
          <a:p>
            <a:endParaRPr lang="en-US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1.3.2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เมื่อมีนักเรียนติดเชื้อเชื้อไวรัสโค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 2019 ดำเนินการตามแผนเผชิญเหตุโรงเรียนวชิรป่าซาง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7A316D75-717A-656E-283A-5C2F82AA9BA8}"/>
              </a:ext>
            </a:extLst>
          </p:cNvPr>
          <p:cNvGrpSpPr/>
          <p:nvPr/>
        </p:nvGrpSpPr>
        <p:grpSpPr>
          <a:xfrm>
            <a:off x="795679" y="4764476"/>
            <a:ext cx="17104394" cy="4578170"/>
            <a:chOff x="304800" y="4600441"/>
            <a:chExt cx="17830800" cy="5095675"/>
          </a:xfrm>
        </p:grpSpPr>
        <p:pic>
          <p:nvPicPr>
            <p:cNvPr id="1026" name="Picture 2" descr="ไม่มีคำอธิบาย">
              <a:extLst>
                <a:ext uri="{FF2B5EF4-FFF2-40B4-BE49-F238E27FC236}">
                  <a16:creationId xmlns:a16="http://schemas.microsoft.com/office/drawing/2014/main" id="{2A83A1AB-DCAD-1A18-1392-FE89279EE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600441"/>
              <a:ext cx="3600000" cy="5095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FFFBA85-6E04-0A01-2C02-E36E5E4D7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186" y="4632717"/>
              <a:ext cx="5041887" cy="50418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7B8AA08B-5FF9-61AA-479C-AEB74FA2B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5"/>
            <a:stretch/>
          </p:blipFill>
          <p:spPr>
            <a:xfrm>
              <a:off x="9302612" y="7505700"/>
              <a:ext cx="3895042" cy="21377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41CE7DC9-24EF-1A95-FD37-333BAA680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757" y="4716989"/>
              <a:ext cx="3895042" cy="2698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9FA0BC4A-4F8A-A5DE-AE81-1238233E5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5630" y="4676930"/>
              <a:ext cx="4809970" cy="4809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6350987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1447800" y="3848100"/>
            <a:ext cx="14953406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การแก้ไขปัญหานักเรียนติด 0 ร </a:t>
            </a:r>
            <a:r>
              <a:rPr lang="th-TH" sz="8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มส</a:t>
            </a:r>
            <a:endParaRPr lang="th-TH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723965FD-98EA-AAC7-2DA8-5175B546CD9B}"/>
              </a:ext>
            </a:extLst>
          </p:cNvPr>
          <p:cNvGrpSpPr/>
          <p:nvPr/>
        </p:nvGrpSpPr>
        <p:grpSpPr>
          <a:xfrm>
            <a:off x="12090995" y="1257300"/>
            <a:ext cx="5253608" cy="2936566"/>
            <a:chOff x="14688394" y="290793"/>
            <a:chExt cx="3160203" cy="1625604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AA03A21E-F1BD-E297-CAEC-E4BF1119F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688394" y="290793"/>
              <a:ext cx="1625604" cy="1625604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40E6AC7-ED9F-82A6-5764-DD8EF2CE6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54400" y="414057"/>
              <a:ext cx="1694197" cy="1379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5144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88394" y="290793"/>
            <a:ext cx="1625604" cy="1625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54400" y="414057"/>
            <a:ext cx="1694197" cy="137907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425548" y="105208"/>
            <a:ext cx="13657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การแก้ไขปัญหานักเรียนติด 0 ร </a:t>
            </a:r>
            <a:r>
              <a:rPr lang="th-TH" sz="8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มส</a:t>
            </a:r>
            <a:endParaRPr lang="th-TH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75CBD86-357E-9E31-63A6-C9843724E969}"/>
              </a:ext>
            </a:extLst>
          </p:cNvPr>
          <p:cNvSpPr txBox="1"/>
          <p:nvPr/>
        </p:nvSpPr>
        <p:spPr>
          <a:xfrm>
            <a:off x="1371600" y="1487150"/>
            <a:ext cx="150967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2.1 กำหนดปฏิทินวิชาการปีการศึกษา 2565 แก้ไขผลการเรียน 0 , ร , 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มส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, 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มผ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2.2 จัดกิจกรรม “ตลาดนัด 0 , ร , 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มส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, 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มผ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 </a:t>
            </a:r>
          </a:p>
        </p:txBody>
      </p: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7FD2798E-ACA9-8744-6CF4-2E47C3BCA4BF}"/>
              </a:ext>
            </a:extLst>
          </p:cNvPr>
          <p:cNvGrpSpPr/>
          <p:nvPr/>
        </p:nvGrpSpPr>
        <p:grpSpPr>
          <a:xfrm>
            <a:off x="831483" y="3038908"/>
            <a:ext cx="16625034" cy="5847797"/>
            <a:chOff x="1058111" y="2757094"/>
            <a:chExt cx="16625034" cy="5847797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092A1A19-8AF3-18DA-F2EB-8EC21857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444" y="2757094"/>
              <a:ext cx="3600000" cy="2699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75028180-C1E3-CFAE-265D-CB2B955E6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1467" y="5905500"/>
              <a:ext cx="3600000" cy="2699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726B7088-0487-8540-ECE1-316CDB053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244" y="2757094"/>
              <a:ext cx="3600000" cy="2699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232B819D-D44E-2700-0935-DAA9A1051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789" y="5905500"/>
              <a:ext cx="3600000" cy="2699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9B804892-F2CF-146E-166F-971B40DA0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344" y="2757094"/>
              <a:ext cx="3600000" cy="2699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EAF54F50-182C-1138-79EA-1BD3F8074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11" y="5905500"/>
              <a:ext cx="3600000" cy="2699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1D093F64-C834-C837-A7FD-8A725185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145" y="5905500"/>
              <a:ext cx="3600000" cy="2699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CA74B650-504A-82D8-5C89-E31960A65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145" y="2757094"/>
              <a:ext cx="3600000" cy="26993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B510B2E8-6524-F977-CE20-22FC2C39C3A2}"/>
              </a:ext>
            </a:extLst>
          </p:cNvPr>
          <p:cNvSpPr txBox="1"/>
          <p:nvPr/>
        </p:nvSpPr>
        <p:spPr>
          <a:xfrm>
            <a:off x="4643618" y="9176184"/>
            <a:ext cx="8552666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ภาพบรรยากาศการจัดกิจกรรมตลาดนัด 0 ร 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มส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มผ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31875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735" r="9306" b="6570"/>
          <a:stretch>
            <a:fillRect/>
          </a:stretch>
        </p:blipFill>
        <p:spPr>
          <a:xfrm>
            <a:off x="0" y="-34116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88394" y="290793"/>
            <a:ext cx="1625604" cy="1625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54400" y="414057"/>
            <a:ext cx="1694197" cy="137907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8F7D0D-0679-1BFA-BF2D-696F47090D92}"/>
              </a:ext>
            </a:extLst>
          </p:cNvPr>
          <p:cNvSpPr txBox="1"/>
          <p:nvPr/>
        </p:nvSpPr>
        <p:spPr>
          <a:xfrm>
            <a:off x="439403" y="290793"/>
            <a:ext cx="13657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การแก้ไขปัญหานักเรียนติด 0 ร </a:t>
            </a:r>
            <a:r>
              <a:rPr lang="th-TH" sz="8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มส</a:t>
            </a:r>
            <a:endParaRPr lang="th-TH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75CBD86-357E-9E31-63A6-C9843724E969}"/>
              </a:ext>
            </a:extLst>
          </p:cNvPr>
          <p:cNvSpPr txBox="1"/>
          <p:nvPr/>
        </p:nvSpPr>
        <p:spPr>
          <a:xfrm>
            <a:off x="1371600" y="1531676"/>
            <a:ext cx="15096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 ครูดำเนินการแก้ไขผลการเรียนโดยมีวิธีการ ดังนี้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C7080E3-F067-E856-BA37-58BD8581DF68}"/>
              </a:ext>
            </a:extLst>
          </p:cNvPr>
          <p:cNvSpPr txBox="1"/>
          <p:nvPr/>
        </p:nvSpPr>
        <p:spPr>
          <a:xfrm>
            <a:off x="1981200" y="2286008"/>
            <a:ext cx="1600119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2.3.1 พิจารณากลุ่มนักเรียนพิเศษเรียนร่วม และนักเรียนกลุ่มปกติ  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2.3.2 ใช้กิจกรรมเพื่อนช่วยเพื่อน ให้นักเรียนจับกลุ่มโดยคละนักเรียนกลุ่มเก่ง ปานกลาง อ่อน 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และทำข้อสอบที่ออกตามตัวชี้วัด หากไม่ผ่านเกณฑ์ที่กำหนด มอบหมายให้สรุปความคิดรวบยอด 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(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Mild mapping)</a:t>
            </a:r>
          </a:p>
          <a:p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2.3.3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สรุปบทเรียน สร้างแบบทดสอบพร้อมเฉลย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2.3.4 มอบหมายใบกิจกรรม แบบทดสอบ แบบฝึกหัดประจำหน่วย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2.3.5 ตรวจสอบใบกิจกรรมที่นักเรียนไม่ได้ทำและมอบหมายให้นักเรียนทำและนำมาส่ง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2.3.6 รวมกลุ่มนักเรียนที่มีผลการเรียนไม่ผ่าน และมอบหมายงานเป็นกลุ่ม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2.3.7 มอบหมายงานชิ้นสำคัญให้นักเรียน</a:t>
            </a:r>
          </a:p>
          <a:p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2.3.8 สรุปความรู้โดยจัดทำเป็น 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power point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ทำสมุดเล่มเล็ก</a:t>
            </a:r>
          </a:p>
        </p:txBody>
      </p:sp>
    </p:spTree>
    <p:extLst>
      <p:ext uri="{BB962C8B-B14F-4D97-AF65-F5344CB8AC3E}">
        <p14:creationId xmlns:p14="http://schemas.microsoft.com/office/powerpoint/2010/main" val="33158822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677</Words>
  <Application>Microsoft Office PowerPoint</Application>
  <PresentationFormat>กำหนดเอง</PresentationFormat>
  <Paragraphs>62</Paragraphs>
  <Slides>12</Slides>
  <Notes>0</Notes>
  <HiddenSlides>0</HiddenSlides>
  <MMClips>12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6" baseType="lpstr">
      <vt:lpstr>TH SarabunPSK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โรงเรียนวชิรป่าซาง ยินดีต้อนรับ นายนายเจริญชัย กิตติพีรเดช ผู้อำนวยการสำนักงานเขตพื้นที่การศึกษามัธยมศึกษาลำปาง ลำพูน เนื่องในโอกาส</dc:title>
  <cp:lastModifiedBy>Chutima Jarernphon</cp:lastModifiedBy>
  <cp:revision>9</cp:revision>
  <dcterms:created xsi:type="dcterms:W3CDTF">2006-08-16T00:00:00Z</dcterms:created>
  <dcterms:modified xsi:type="dcterms:W3CDTF">2023-01-18T05:28:08Z</dcterms:modified>
  <dc:identifier>DAFSGVlYR6M</dc:identifier>
</cp:coreProperties>
</file>