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529" r:id="rId1"/>
  </p:sldMasterIdLst>
  <p:notesMasterIdLst>
    <p:notesMasterId r:id="rId35"/>
  </p:notesMasterIdLst>
  <p:sldIdLst>
    <p:sldId id="274" r:id="rId2"/>
    <p:sldId id="307" r:id="rId3"/>
    <p:sldId id="275" r:id="rId4"/>
    <p:sldId id="276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8" r:id="rId34"/>
  </p:sldIdLst>
  <p:sldSz cx="13208000" cy="9906000"/>
  <p:notesSz cx="6858000" cy="9144000"/>
  <p:embeddedFontLst>
    <p:embeddedFont>
      <p:font typeface="-@-D-RCW 2550 v.2.00-" panose="02000000000000000000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H Chakra Petch" panose="02000506000000020004" charset="-34"/>
      <p:regular r:id="rId41"/>
      <p:bold r:id="rId42"/>
      <p:italic r:id="rId43"/>
      <p:boldItalic r:id="rId44"/>
    </p:embeddedFont>
    <p:embeddedFont>
      <p:font typeface="TH Sarabun New" panose="020B0500040200020003" pitchFamily="34" charset="-34"/>
      <p:regular r:id="rId45"/>
      <p:bold r:id="rId46"/>
      <p:italic r:id="rId47"/>
      <p:boldItalic r:id="rId48"/>
    </p:embeddedFont>
    <p:embeddedFont>
      <p:font typeface="Tw Cen MT" panose="020B0602020104020603" pitchFamily="34" charset="0"/>
      <p:regular r:id="rId49"/>
      <p:bold r:id="rId50"/>
      <p:italic r:id="rId51"/>
      <p:boldItalic r:id="rId52"/>
    </p:embeddedFont>
    <p:embeddedFont>
      <p:font typeface="Tw Cen MT Condensed" panose="020B0606020104020203" pitchFamily="34" charset="0"/>
      <p:regular r:id="rId53"/>
      <p:bold r:id="rId54"/>
    </p:embeddedFont>
    <p:embeddedFont>
      <p:font typeface="Wingdings 3" panose="05040102010807070707" pitchFamily="18" charset="2"/>
      <p:regular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00E"/>
    <a:srgbClr val="FFFFFF"/>
    <a:srgbClr val="FF9999"/>
    <a:srgbClr val="C2C3CE"/>
    <a:srgbClr val="9999FF"/>
    <a:srgbClr val="CC99FF"/>
    <a:srgbClr val="3C4974"/>
    <a:srgbClr val="006666"/>
    <a:srgbClr val="3366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3DD9-9E6D-4346-96C1-DC7FC4C81F8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190CC-FB72-4EFE-909E-9E954E6AB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3208000" cy="660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879" y="1"/>
            <a:ext cx="13201123" cy="6604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164642"/>
            <a:ext cx="8420100" cy="2113280"/>
          </a:xfrm>
        </p:spPr>
        <p:txBody>
          <a:bodyPr anchor="ctr">
            <a:normAutofit/>
          </a:bodyPr>
          <a:lstStyle>
            <a:lvl1pPr algn="r">
              <a:defRPr sz="6355" spc="289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8150" y="7164642"/>
            <a:ext cx="3467100" cy="2113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1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60380" indent="0" algn="ctr">
              <a:buNone/>
              <a:defRPr sz="2311"/>
            </a:lvl2pPr>
            <a:lvl3pPr marL="1320759" indent="0" algn="ctr">
              <a:buNone/>
              <a:defRPr sz="2311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85746" y="7603709"/>
            <a:ext cx="0" cy="1320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7" y="1100667"/>
            <a:ext cx="2847975" cy="7814733"/>
          </a:xfrm>
        </p:spPr>
        <p:txBody>
          <a:bodyPr vert="eaVert" lIns="45720" tIns="91440" rIns="45720" bIns="9144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2" y="1100667"/>
            <a:ext cx="8213725" cy="78147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896600" y="250702"/>
            <a:ext cx="0" cy="990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3208000" cy="6604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879" y="1"/>
            <a:ext cx="13201123" cy="6604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64642"/>
            <a:ext cx="8420100" cy="2113280"/>
          </a:xfrm>
        </p:spPr>
        <p:txBody>
          <a:bodyPr anchor="ctr">
            <a:normAutofit/>
          </a:bodyPr>
          <a:lstStyle>
            <a:lvl1pPr algn="r">
              <a:defRPr sz="6355" b="0" spc="289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8150" y="7164642"/>
            <a:ext cx="3467100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1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6038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85746" y="7603709"/>
            <a:ext cx="0" cy="1320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72" y="845312"/>
            <a:ext cx="10530078" cy="216611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472" y="3302000"/>
            <a:ext cx="5151120" cy="581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430" y="3302000"/>
            <a:ext cx="5151120" cy="581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9472" y="845312"/>
            <a:ext cx="10530078" cy="216611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72" y="3148363"/>
            <a:ext cx="51511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178" b="0" cap="none" baseline="0">
                <a:solidFill>
                  <a:schemeClr val="accent1"/>
                </a:solidFill>
                <a:latin typeface="+mn-lt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472" y="4286805"/>
            <a:ext cx="5151120" cy="48267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8430" y="3148363"/>
            <a:ext cx="51511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178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lnSpc>
                <a:spcPct val="90000"/>
              </a:lnSpc>
              <a:spcBef>
                <a:spcPts val="26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430" y="4286805"/>
            <a:ext cx="5151120" cy="48267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09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9472" y="681069"/>
            <a:ext cx="4754880" cy="25095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0" y="1188720"/>
            <a:ext cx="6151626" cy="7488936"/>
          </a:xfrm>
        </p:spPr>
        <p:txBody>
          <a:bodyPr>
            <a:normAutofit/>
          </a:bodyPr>
          <a:lstStyle>
            <a:lvl1pPr>
              <a:defRPr sz="2889"/>
            </a:lvl1pPr>
            <a:lvl2pPr>
              <a:defRPr sz="2311"/>
            </a:lvl2pPr>
            <a:lvl3pPr>
              <a:defRPr sz="1733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72" y="3260842"/>
            <a:ext cx="4754880" cy="543442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67"/>
              </a:spcBef>
              <a:buNone/>
              <a:defRPr sz="2311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0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64644"/>
            <a:ext cx="8420100" cy="2113280"/>
          </a:xfrm>
        </p:spPr>
        <p:txBody>
          <a:bodyPr anchor="ctr">
            <a:normAutofit/>
          </a:bodyPr>
          <a:lstStyle>
            <a:lvl1pPr algn="r">
              <a:defRPr sz="6355" spc="289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3204698" cy="660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8150" y="7164644"/>
            <a:ext cx="3467100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1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85746" y="7603709"/>
            <a:ext cx="0" cy="1320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5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472" y="845312"/>
            <a:ext cx="10530078" cy="216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73" y="3302000"/>
            <a:ext cx="10530079" cy="5811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474" y="9346572"/>
            <a:ext cx="2333655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4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326D37-073E-4382-A316-BF2FF357E8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6511" y="9346572"/>
            <a:ext cx="6393247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4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0444" y="9346572"/>
            <a:ext cx="1054806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4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5500" y="1193579"/>
            <a:ext cx="0" cy="1320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l" defTabSz="1320759" rtl="0" eaLnBrk="1" latinLnBrk="0" hangingPunct="1">
        <a:lnSpc>
          <a:spcPct val="80000"/>
        </a:lnSpc>
        <a:spcBef>
          <a:spcPct val="0"/>
        </a:spcBef>
        <a:buNone/>
        <a:defRPr sz="6355" kern="1200" cap="all" spc="144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2076" indent="-132076" algn="l" defTabSz="1320759" rtl="0" eaLnBrk="1" latinLnBrk="0" hangingPunct="1">
        <a:lnSpc>
          <a:spcPct val="90000"/>
        </a:lnSpc>
        <a:spcBef>
          <a:spcPts val="1733"/>
        </a:spcBef>
        <a:spcAft>
          <a:spcPts val="289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89" kern="1200">
          <a:solidFill>
            <a:schemeClr val="tx1"/>
          </a:solidFill>
          <a:latin typeface="+mn-lt"/>
          <a:ea typeface="+mn-ea"/>
          <a:cs typeface="+mn-cs"/>
        </a:defRPr>
      </a:lvl1pPr>
      <a:lvl2pPr marL="383020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647172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858494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122645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1320759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1532081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1756610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1967931" indent="-198114" algn="l" defTabSz="1320759" rtl="0" eaLnBrk="1" latinLnBrk="0" hangingPunct="1">
        <a:lnSpc>
          <a:spcPct val="90000"/>
        </a:lnSpc>
        <a:spcBef>
          <a:spcPts val="289"/>
        </a:spcBef>
        <a:spcAft>
          <a:spcPts val="578"/>
        </a:spcAft>
        <a:buClr>
          <a:schemeClr val="accent1"/>
        </a:buClr>
        <a:buFont typeface="Wingdings 3" pitchFamily="18" charset="2"/>
        <a:buChar char="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59" name="วงรี 58">
            <a:extLst>
              <a:ext uri="{FF2B5EF4-FFF2-40B4-BE49-F238E27FC236}">
                <a16:creationId xmlns:a16="http://schemas.microsoft.com/office/drawing/2014/main" id="{8A59DC3E-21B1-4F8F-AA49-BD9F26B7F628}"/>
              </a:ext>
            </a:extLst>
          </p:cNvPr>
          <p:cNvSpPr/>
          <p:nvPr/>
        </p:nvSpPr>
        <p:spPr>
          <a:xfrm>
            <a:off x="2209009" y="2988245"/>
            <a:ext cx="2703585" cy="2853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413381" y="3162483"/>
            <a:ext cx="8851654" cy="2559667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4070940" y="7864897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32464" y="3672218"/>
            <a:ext cx="7738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H Chakra Petch" panose="02000506000000020004" charset="-34"/>
                <a:cs typeface="TH Chakra Petch" panose="02000506000000020004" charset="-34"/>
              </a:rPr>
              <a:t>IIT2566</a:t>
            </a:r>
          </a:p>
        </p:txBody>
      </p:sp>
      <p:sp>
        <p:nvSpPr>
          <p:cNvPr id="61" name="รูปแบบอิสระ: รูปร่าง 60">
            <a:extLst>
              <a:ext uri="{FF2B5EF4-FFF2-40B4-BE49-F238E27FC236}">
                <a16:creationId xmlns:a16="http://schemas.microsoft.com/office/drawing/2014/main" id="{61FE7FE2-5E96-41F3-8B4A-2F72EA673559}"/>
              </a:ext>
            </a:extLst>
          </p:cNvPr>
          <p:cNvSpPr/>
          <p:nvPr/>
        </p:nvSpPr>
        <p:spPr>
          <a:xfrm>
            <a:off x="1894120" y="2720012"/>
            <a:ext cx="1517773" cy="3350703"/>
          </a:xfrm>
          <a:custGeom>
            <a:avLst/>
            <a:gdLst>
              <a:gd name="connsiteX0" fmla="*/ 942186 w 942186"/>
              <a:gd name="connsiteY0" fmla="*/ 0 h 1913452"/>
              <a:gd name="connsiteX1" fmla="*/ 942186 w 942186"/>
              <a:gd name="connsiteY1" fmla="*/ 95349 h 1913452"/>
              <a:gd name="connsiteX2" fmla="*/ 784430 w 942186"/>
              <a:gd name="connsiteY2" fmla="*/ 111252 h 1913452"/>
              <a:gd name="connsiteX3" fmla="*/ 95349 w 942186"/>
              <a:gd name="connsiteY3" fmla="*/ 956726 h 1913452"/>
              <a:gd name="connsiteX4" fmla="*/ 784430 w 942186"/>
              <a:gd name="connsiteY4" fmla="*/ 1802200 h 1913452"/>
              <a:gd name="connsiteX5" fmla="*/ 942186 w 942186"/>
              <a:gd name="connsiteY5" fmla="*/ 1818103 h 1913452"/>
              <a:gd name="connsiteX6" fmla="*/ 942186 w 942186"/>
              <a:gd name="connsiteY6" fmla="*/ 1913452 h 1913452"/>
              <a:gd name="connsiteX7" fmla="*/ 765214 w 942186"/>
              <a:gd name="connsiteY7" fmla="*/ 1895612 h 1913452"/>
              <a:gd name="connsiteX8" fmla="*/ 0 w 942186"/>
              <a:gd name="connsiteY8" fmla="*/ 956726 h 1913452"/>
              <a:gd name="connsiteX9" fmla="*/ 765214 w 942186"/>
              <a:gd name="connsiteY9" fmla="*/ 17841 h 19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186" h="1913452">
                <a:moveTo>
                  <a:pt x="942186" y="0"/>
                </a:moveTo>
                <a:lnTo>
                  <a:pt x="942186" y="95349"/>
                </a:lnTo>
                <a:lnTo>
                  <a:pt x="784430" y="111252"/>
                </a:lnTo>
                <a:cubicBezTo>
                  <a:pt x="391172" y="191725"/>
                  <a:pt x="95349" y="539679"/>
                  <a:pt x="95349" y="956726"/>
                </a:cubicBezTo>
                <a:cubicBezTo>
                  <a:pt x="95349" y="1373774"/>
                  <a:pt x="391172" y="1721728"/>
                  <a:pt x="784430" y="1802200"/>
                </a:cubicBezTo>
                <a:lnTo>
                  <a:pt x="942186" y="1818103"/>
                </a:lnTo>
                <a:lnTo>
                  <a:pt x="942186" y="1913452"/>
                </a:lnTo>
                <a:lnTo>
                  <a:pt x="765214" y="1895612"/>
                </a:lnTo>
                <a:cubicBezTo>
                  <a:pt x="328508" y="1806249"/>
                  <a:pt x="0" y="1419851"/>
                  <a:pt x="0" y="956726"/>
                </a:cubicBezTo>
                <a:cubicBezTo>
                  <a:pt x="0" y="493602"/>
                  <a:pt x="328508" y="107204"/>
                  <a:pt x="765214" y="17841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600"/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5303520" y="8095804"/>
            <a:ext cx="7129013" cy="1251559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4912594" y="7833419"/>
            <a:ext cx="7314919" cy="1251559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โรงเรียนวชิรป่าซาง </a:t>
            </a:r>
            <a:r>
              <a:rPr lang="th-TH" sz="4000" dirty="0" err="1"/>
              <a:t>สพ</a:t>
            </a:r>
            <a:r>
              <a:rPr lang="th-TH" sz="4000" dirty="0"/>
              <a:t>ม.ลำปาง ลำพูน</a:t>
            </a:r>
            <a:endParaRPr lang="en-US" sz="4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4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654680" y="3711438"/>
            <a:ext cx="849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i8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ใช้จ่ายงบประมาณ โดยคำนึงถึง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ประเด็นดังต่อไปนี้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25A46C2-7B4C-92DD-ACE5-79919FECAF68}"/>
              </a:ext>
            </a:extLst>
          </p:cNvPr>
          <p:cNvSpPr txBox="1"/>
          <p:nvPr/>
        </p:nvSpPr>
        <p:spPr>
          <a:xfrm>
            <a:off x="1532878" y="8095804"/>
            <a:ext cx="72623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คุ้มค่า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ไม่บิดเบือนวัตถุประสงค์ของงบประมาณที่ตั้งไว้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3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654680" y="3711438"/>
            <a:ext cx="849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i9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ใช้จ่ายงบประมาณเพื่อประโยชน์ส่วนตัว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กลุ่ม หรือพวกพ้อง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654680" y="3391398"/>
            <a:ext cx="8492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/>
                <a:latin typeface="Arial" panose="020B0604020202020204" pitchFamily="34" charset="0"/>
              </a:rPr>
              <a:t>i</a:t>
            </a:r>
            <a:r>
              <a:rPr lang="th-TH" sz="6000" dirty="0">
                <a:effectLst/>
                <a:latin typeface="Arial" panose="020B0604020202020204" pitchFamily="34" charset="0"/>
              </a:rPr>
              <a:t>10 บุคลากรในหน่วยงานของท่าน มีการเบิกจ่ายเงินที่เป็นเท็จ เช่น ค่าทำงานล่วงเวลา ค่าวัสดุอุปกรณ์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ค่าเดินทาง ฯลฯ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528332" y="3711762"/>
            <a:ext cx="8492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i11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มีการจัดซื้อจัดจ้าง/การจัดหาพัสดุ และการตรวจรับพัสดุในลักษณะดังต่อไปนี้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มาก 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บวก,ลบ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C8F6A8-4852-CD10-0BFC-8E3BFFD8208C}"/>
              </a:ext>
            </a:extLst>
          </p:cNvPr>
          <p:cNvSpPr txBox="1"/>
          <p:nvPr/>
        </p:nvSpPr>
        <p:spPr>
          <a:xfrm>
            <a:off x="365628" y="8076797"/>
            <a:ext cx="8346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effectLst/>
                <a:latin typeface="Arial" panose="020B0604020202020204" pitchFamily="34" charset="0"/>
              </a:rPr>
              <a:t>▪ โปร่งใส ตรวจสอบได้ </a:t>
            </a:r>
            <a:r>
              <a:rPr lang="en-US" sz="4000" dirty="0">
                <a:latin typeface="Arial" panose="020B0604020202020204" pitchFamily="34" charset="0"/>
              </a:rPr>
              <a:t>= </a:t>
            </a:r>
            <a:r>
              <a:rPr lang="th-TH" sz="4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บวก</a:t>
            </a:r>
            <a:br>
              <a:rPr lang="th-TH" sz="4000" dirty="0"/>
            </a:br>
            <a:r>
              <a:rPr lang="th-TH" sz="4000" dirty="0">
                <a:effectLst/>
                <a:latin typeface="Arial" panose="020B0604020202020204" pitchFamily="34" charset="0"/>
              </a:rPr>
              <a:t>▪ เอื้อประโยชน์ให้ผู้ประกอบการรายใดรายหนึ่ง</a:t>
            </a:r>
            <a:r>
              <a:rPr lang="en-US" sz="4000" dirty="0">
                <a:effectLst/>
                <a:latin typeface="Arial" panose="020B0604020202020204" pitchFamily="34" charset="0"/>
              </a:rPr>
              <a:t> = </a:t>
            </a:r>
            <a:r>
              <a:rPr lang="th-TH" sz="4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ลบ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1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528332" y="3711762"/>
            <a:ext cx="8492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i12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เปิดโอกาสให้ท่าน มีส่วนร่วมในการตรวจสอบการ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ใช้จ่ายงบประมาณ ตามประเด็น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ดังต่อไปนี้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C8F6A8-4852-CD10-0BFC-8E3BFFD8208C}"/>
              </a:ext>
            </a:extLst>
          </p:cNvPr>
          <p:cNvSpPr txBox="1"/>
          <p:nvPr/>
        </p:nvSpPr>
        <p:spPr>
          <a:xfrm>
            <a:off x="4541321" y="7880963"/>
            <a:ext cx="32716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effectLst/>
                <a:latin typeface="Arial" panose="020B0604020202020204" pitchFamily="34" charset="0"/>
              </a:rPr>
              <a:t>▪ สอบถาม</a:t>
            </a:r>
            <a:br>
              <a:rPr lang="th-TH" sz="4000" dirty="0"/>
            </a:br>
            <a:r>
              <a:rPr lang="th-TH" sz="4000" dirty="0">
                <a:effectLst/>
                <a:latin typeface="Arial" panose="020B0604020202020204" pitchFamily="34" charset="0"/>
              </a:rPr>
              <a:t>▪ ทักท้วง</a:t>
            </a:r>
            <a:br>
              <a:rPr lang="th-TH" sz="4000" dirty="0"/>
            </a:br>
            <a:r>
              <a:rPr lang="th-TH" sz="4000" dirty="0">
                <a:effectLst/>
                <a:latin typeface="Arial" panose="020B0604020202020204" pitchFamily="34" charset="0"/>
              </a:rPr>
              <a:t>▪ ร้องเรียน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2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528332" y="3711762"/>
            <a:ext cx="849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i13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ท่านได้รับมอบหมายงานตาม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ตำแหน่งหน้าที่จากผู้บังคับบัญชาอย่างเป็นธรรม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528332" y="3711762"/>
            <a:ext cx="849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i14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ท่านได้รับการประเมินผลการปฏิบัติงานจากผู้บังคับบัญชาอย่างเป็นธรรม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415218" y="3576852"/>
            <a:ext cx="8772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i15 </a:t>
            </a:r>
            <a:r>
              <a:rPr lang="th-TH" sz="6000" dirty="0">
                <a:effectLst/>
                <a:latin typeface="Arial" panose="020B0604020202020204" pitchFamily="34" charset="0"/>
              </a:rPr>
              <a:t>ผู้บังคับบัญชาของท่าน มีการคัดเลือกผู้เข้ารับการฝึกอบรม การศึกษาดูงาน หรือการให้ทุนการศึกษาอย่างเป็นธรรม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758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i16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ท่านเคยถูกผู้บังคับบัญชา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สั่งการให้ทำธุระส่วนตัว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ของผู้บังคับบัญชา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7582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i17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ท่านเคยถูกผู้บังคับบัญชาสั่งการให้</a:t>
            </a:r>
            <a:r>
              <a:rPr lang="th-TH" sz="6000" dirty="0" err="1">
                <a:effectLst/>
                <a:latin typeface="Arial" panose="020B0604020202020204" pitchFamily="34" charset="0"/>
              </a:rPr>
              <a:t>ทำใน</a:t>
            </a:r>
            <a:r>
              <a:rPr lang="th-TH" sz="6000" dirty="0">
                <a:effectLst/>
                <a:latin typeface="Arial" panose="020B0604020202020204" pitchFamily="34" charset="0"/>
              </a:rPr>
              <a:t>สิ่งที่ไม่ถูกต้อง หรือมีความเสี่ยงต่อการทุจริต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59" name="วงรี 58">
            <a:extLst>
              <a:ext uri="{FF2B5EF4-FFF2-40B4-BE49-F238E27FC236}">
                <a16:creationId xmlns:a16="http://schemas.microsoft.com/office/drawing/2014/main" id="{8A59DC3E-21B1-4F8F-AA49-BD9F26B7F628}"/>
              </a:ext>
            </a:extLst>
          </p:cNvPr>
          <p:cNvSpPr/>
          <p:nvPr/>
        </p:nvSpPr>
        <p:spPr>
          <a:xfrm>
            <a:off x="2209009" y="2988245"/>
            <a:ext cx="2703585" cy="2853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413381" y="3162483"/>
            <a:ext cx="8851654" cy="2559667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4070940" y="7864897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32464" y="3672218"/>
            <a:ext cx="7738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H Chakra Petch" panose="02000506000000020004" charset="-34"/>
                <a:cs typeface="TH Chakra Petch" panose="02000506000000020004" charset="-34"/>
              </a:rPr>
              <a:t>IIT2566</a:t>
            </a:r>
          </a:p>
        </p:txBody>
      </p:sp>
      <p:sp>
        <p:nvSpPr>
          <p:cNvPr id="61" name="รูปแบบอิสระ: รูปร่าง 60">
            <a:extLst>
              <a:ext uri="{FF2B5EF4-FFF2-40B4-BE49-F238E27FC236}">
                <a16:creationId xmlns:a16="http://schemas.microsoft.com/office/drawing/2014/main" id="{61FE7FE2-5E96-41F3-8B4A-2F72EA673559}"/>
              </a:ext>
            </a:extLst>
          </p:cNvPr>
          <p:cNvSpPr/>
          <p:nvPr/>
        </p:nvSpPr>
        <p:spPr>
          <a:xfrm>
            <a:off x="1894120" y="2720012"/>
            <a:ext cx="1517773" cy="3350703"/>
          </a:xfrm>
          <a:custGeom>
            <a:avLst/>
            <a:gdLst>
              <a:gd name="connsiteX0" fmla="*/ 942186 w 942186"/>
              <a:gd name="connsiteY0" fmla="*/ 0 h 1913452"/>
              <a:gd name="connsiteX1" fmla="*/ 942186 w 942186"/>
              <a:gd name="connsiteY1" fmla="*/ 95349 h 1913452"/>
              <a:gd name="connsiteX2" fmla="*/ 784430 w 942186"/>
              <a:gd name="connsiteY2" fmla="*/ 111252 h 1913452"/>
              <a:gd name="connsiteX3" fmla="*/ 95349 w 942186"/>
              <a:gd name="connsiteY3" fmla="*/ 956726 h 1913452"/>
              <a:gd name="connsiteX4" fmla="*/ 784430 w 942186"/>
              <a:gd name="connsiteY4" fmla="*/ 1802200 h 1913452"/>
              <a:gd name="connsiteX5" fmla="*/ 942186 w 942186"/>
              <a:gd name="connsiteY5" fmla="*/ 1818103 h 1913452"/>
              <a:gd name="connsiteX6" fmla="*/ 942186 w 942186"/>
              <a:gd name="connsiteY6" fmla="*/ 1913452 h 1913452"/>
              <a:gd name="connsiteX7" fmla="*/ 765214 w 942186"/>
              <a:gd name="connsiteY7" fmla="*/ 1895612 h 1913452"/>
              <a:gd name="connsiteX8" fmla="*/ 0 w 942186"/>
              <a:gd name="connsiteY8" fmla="*/ 956726 h 1913452"/>
              <a:gd name="connsiteX9" fmla="*/ 765214 w 942186"/>
              <a:gd name="connsiteY9" fmla="*/ 17841 h 19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186" h="1913452">
                <a:moveTo>
                  <a:pt x="942186" y="0"/>
                </a:moveTo>
                <a:lnTo>
                  <a:pt x="942186" y="95349"/>
                </a:lnTo>
                <a:lnTo>
                  <a:pt x="784430" y="111252"/>
                </a:lnTo>
                <a:cubicBezTo>
                  <a:pt x="391172" y="191725"/>
                  <a:pt x="95349" y="539679"/>
                  <a:pt x="95349" y="956726"/>
                </a:cubicBezTo>
                <a:cubicBezTo>
                  <a:pt x="95349" y="1373774"/>
                  <a:pt x="391172" y="1721728"/>
                  <a:pt x="784430" y="1802200"/>
                </a:cubicBezTo>
                <a:lnTo>
                  <a:pt x="942186" y="1818103"/>
                </a:lnTo>
                <a:lnTo>
                  <a:pt x="942186" y="1913452"/>
                </a:lnTo>
                <a:lnTo>
                  <a:pt x="765214" y="1895612"/>
                </a:lnTo>
                <a:cubicBezTo>
                  <a:pt x="328508" y="1806249"/>
                  <a:pt x="0" y="1419851"/>
                  <a:pt x="0" y="956726"/>
                </a:cubicBezTo>
                <a:cubicBezTo>
                  <a:pt x="0" y="493602"/>
                  <a:pt x="328508" y="107204"/>
                  <a:pt x="765214" y="17841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600"/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5303520" y="8095804"/>
            <a:ext cx="7129013" cy="1251559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4912594" y="7833419"/>
            <a:ext cx="7314919" cy="1251559"/>
          </a:xfrm>
          <a:prstGeom prst="parallelogram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โรงเรียนวชิรป่าซาง </a:t>
            </a:r>
            <a:r>
              <a:rPr lang="th-TH" sz="4000" dirty="0" err="1"/>
              <a:t>สพ</a:t>
            </a:r>
            <a:r>
              <a:rPr lang="th-TH" sz="4000" dirty="0"/>
              <a:t>ม.ลำปาง ลำพูน</a:t>
            </a:r>
            <a:endParaRPr lang="en-US" sz="4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1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758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i18 </a:t>
            </a:r>
            <a:r>
              <a:rPr lang="th-TH" sz="6000" dirty="0">
                <a:effectLst/>
                <a:latin typeface="Arial" panose="020B0604020202020204" pitchFamily="34" charset="0"/>
              </a:rPr>
              <a:t>การบริหารงานบุคคลของหน่วยงานของท่านมีลักษณะดังต่อไปนี้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9DA6CDE-0906-DA74-0E1C-15E1744AE509}"/>
              </a:ext>
            </a:extLst>
          </p:cNvPr>
          <p:cNvSpPr txBox="1"/>
          <p:nvPr/>
        </p:nvSpPr>
        <p:spPr>
          <a:xfrm>
            <a:off x="2340925" y="7961585"/>
            <a:ext cx="662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effectLst/>
                <a:latin typeface="Arial" panose="020B0604020202020204" pitchFamily="34" charset="0"/>
              </a:rPr>
              <a:t>▪ ถูกแทรกแซงจากผู้มีอำนาจ</a:t>
            </a:r>
            <a:br>
              <a:rPr lang="th-TH" sz="3600" dirty="0"/>
            </a:br>
            <a:r>
              <a:rPr lang="th-TH" sz="3600" dirty="0">
                <a:effectLst/>
                <a:latin typeface="Arial" panose="020B0604020202020204" pitchFamily="34" charset="0"/>
              </a:rPr>
              <a:t>▪ มีการซื้อขายต</a:t>
            </a:r>
            <a:r>
              <a:rPr lang="th-TH" sz="3600" dirty="0">
                <a:latin typeface="Arial" panose="020B0604020202020204" pitchFamily="34" charset="0"/>
              </a:rPr>
              <a:t>ำ</a:t>
            </a:r>
            <a:r>
              <a:rPr lang="th-TH" sz="3600" dirty="0">
                <a:effectLst/>
                <a:latin typeface="Arial" panose="020B0604020202020204" pitchFamily="34" charset="0"/>
              </a:rPr>
              <a:t>แหน่ง</a:t>
            </a:r>
            <a:br>
              <a:rPr lang="th-TH" sz="3600" dirty="0"/>
            </a:br>
            <a:r>
              <a:rPr lang="th-TH" sz="3600" dirty="0">
                <a:effectLst/>
                <a:latin typeface="Arial" panose="020B0604020202020204" pitchFamily="34" charset="0"/>
              </a:rPr>
              <a:t>▪ เอื้อประโยชน์ให้กลุ่มหรือพวกพ้อง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985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8046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i19 </a:t>
            </a:r>
            <a:r>
              <a:rPr lang="th-TH" sz="6000" dirty="0">
                <a:effectLst/>
                <a:latin typeface="Arial" panose="020B0604020202020204" pitchFamily="34" charset="0"/>
              </a:rPr>
              <a:t>บุคลากรในหน่วยงานของท่าน มีการเอาทรัพย์สินของราชการ ไปเป็นของส่วนตัว หรือนำไปให้กลุ่มหรือพวกพ้อง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8046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i20 </a:t>
            </a:r>
            <a:r>
              <a:rPr lang="th-TH" sz="6000" dirty="0">
                <a:effectLst/>
                <a:latin typeface="Arial" panose="020B0604020202020204" pitchFamily="34" charset="0"/>
              </a:rPr>
              <a:t>ขั้นตอนการขออนุญาตเพื่อยืมทรัพย์สินของราชการ ไปใช้ปฏิบัติงานในหน่วยงานของท่าน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มีความสะดวก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085972" y="291839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66930" y="3714362"/>
            <a:ext cx="8046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i21 </a:t>
            </a:r>
            <a:r>
              <a:rPr lang="th-TH" sz="6000" dirty="0">
                <a:effectLst/>
                <a:latin typeface="Arial" panose="020B0604020202020204" pitchFamily="34" charset="0"/>
              </a:rPr>
              <a:t>ถ้าต้องมีการขอยืมทรัพย์สินของราชการไปใช้ปฏิบัติงาน บุคลากรในหน่วยงานของท่าน มีการขออนุญาต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อย่างถูกต้อง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354452" y="2918398"/>
            <a:ext cx="10346561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324005" y="3483265"/>
            <a:ext cx="86776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i22 </a:t>
            </a:r>
            <a:r>
              <a:rPr lang="th-TH" sz="6000" dirty="0">
                <a:effectLst/>
                <a:latin typeface="Arial" panose="020B0604020202020204" pitchFamily="34" charset="0"/>
              </a:rPr>
              <a:t>บุคคลภายนอกหรือภาคเอกชน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มีการนำทรัพย์สินของราชการไปใช้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โดยไม่ได้ขออนุญาตอย่างถูกต้อง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จากหน่วยงานของท่าน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354452" y="2918398"/>
            <a:ext cx="10346561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415218" y="3934596"/>
            <a:ext cx="867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i23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ท่านรู้แนวปฏิบัติของหน่วยงานของท่าน เกี่ยวกับการใช้ทรัพย์สินของราชการที่ถูกต้อง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354452" y="2918398"/>
            <a:ext cx="10346561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419615" y="3121847"/>
            <a:ext cx="86776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i24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มีการกำกับดูแลและตรวจสอบการใช้ทรัพย์สินของราชการ เพื่อป้องกันไม่ให้มีการนำไปใช้ประโยชน์ส่วนตัว กลุ่ม หรือพวกพ้อง มากน้อย 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354452" y="2918398"/>
            <a:ext cx="10346561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415218" y="3875264"/>
            <a:ext cx="867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/>
                <a:latin typeface="Arial" panose="020B0604020202020204" pitchFamily="34" charset="0"/>
              </a:rPr>
              <a:t>i25 </a:t>
            </a:r>
            <a:r>
              <a:rPr lang="th-TH" sz="6000" dirty="0">
                <a:effectLst/>
                <a:latin typeface="Arial" panose="020B0604020202020204" pitchFamily="34" charset="0"/>
              </a:rPr>
              <a:t>ผู้บริหารสูงสุด ของหน่วยงาน 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ของท่าน ให้ความสำคัญกับการต่อต้านการทุจริต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112622" y="3035675"/>
            <a:ext cx="8982755" cy="3797302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3293650" y="3829544"/>
            <a:ext cx="7155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/>
                <a:latin typeface="Arial" panose="020B0604020202020204" pitchFamily="34" charset="0"/>
              </a:rPr>
              <a:t>i26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มีการดำเนินการ ดังต่อไปนี้ หรือไม่ 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D651C08-C4E6-1982-EB28-A788BF80CD80}"/>
              </a:ext>
            </a:extLst>
          </p:cNvPr>
          <p:cNvSpPr txBox="1"/>
          <p:nvPr/>
        </p:nvSpPr>
        <p:spPr>
          <a:xfrm>
            <a:off x="1339058" y="7179457"/>
            <a:ext cx="74950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effectLst/>
                <a:latin typeface="Arial" panose="020B0604020202020204" pitchFamily="34" charset="0"/>
              </a:rPr>
              <a:t>▪ ทบทวนนโยบายหรือมาตรการป้องกันการทุจริตในหน่วยงานให้มีประสิทธิภาพ</a:t>
            </a:r>
            <a:br>
              <a:rPr lang="th-TH" sz="3600" b="1" dirty="0"/>
            </a:br>
            <a:r>
              <a:rPr lang="th-TH" sz="3600" b="1" dirty="0">
                <a:effectLst/>
                <a:latin typeface="Arial" panose="020B0604020202020204" pitchFamily="34" charset="0"/>
              </a:rPr>
              <a:t>▪ จัดทำแผนงานด้านการป้องกันและปราบปรามการทุจริตของหน่วยงาน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8493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112622" y="3035675"/>
            <a:ext cx="8982755" cy="3797302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3293649" y="3829544"/>
            <a:ext cx="7801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/>
                <a:latin typeface="Arial" panose="020B0604020202020204" pitchFamily="34" charset="0"/>
              </a:rPr>
              <a:t>i27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หน่วยงานของท่านมีปัญหาการทุจริตที่ยังไม่ได้รับการแก้ไข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875851"/>
            <a:ext cx="9214739" cy="4143777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9039096" y="8095804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3913813" y="3079685"/>
            <a:ext cx="6357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i1 </a:t>
            </a:r>
            <a:r>
              <a:rPr lang="th-TH" sz="6000" dirty="0">
                <a:effectLst/>
                <a:latin typeface="Arial" panose="020B0604020202020204" pitchFamily="34" charset="0"/>
              </a:rPr>
              <a:t>บุคลากรในหน่วยงานของท่าน ปฏิบัติงาน/ให้บริการ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แก่ผู้มาติดต่อ ตามประเด็นดังต่อไปนี้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3BC2F35-E36D-2AB6-E0EF-9843A0441ECB}"/>
              </a:ext>
            </a:extLst>
          </p:cNvPr>
          <p:cNvSpPr txBox="1"/>
          <p:nvPr/>
        </p:nvSpPr>
        <p:spPr>
          <a:xfrm>
            <a:off x="3160894" y="7320677"/>
            <a:ext cx="6629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Arial" panose="020B0604020202020204" pitchFamily="34" charset="0"/>
              </a:rPr>
              <a:t>- </a:t>
            </a:r>
            <a:r>
              <a:rPr lang="th-TH" sz="4400" dirty="0">
                <a:effectLst/>
                <a:latin typeface="Arial" panose="020B0604020202020204" pitchFamily="34" charset="0"/>
              </a:rPr>
              <a:t>เป็นไปตามขั้นตอนที่กำหนด</a:t>
            </a:r>
            <a:br>
              <a:rPr lang="th-TH" sz="4400" dirty="0"/>
            </a:br>
            <a:r>
              <a:rPr lang="th-TH" sz="4400" dirty="0"/>
              <a:t>-</a:t>
            </a:r>
            <a:r>
              <a:rPr lang="th-TH" sz="4400" dirty="0">
                <a:effectLst/>
                <a:latin typeface="Arial" panose="020B0604020202020204" pitchFamily="34" charset="0"/>
              </a:rPr>
              <a:t> เป็นไปตามระยะเวลาที่กำหนด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9573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112622" y="3035675"/>
            <a:ext cx="8982755" cy="3797302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971263" y="3583048"/>
            <a:ext cx="7801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/>
                <a:latin typeface="Arial" panose="020B0604020202020204" pitchFamily="34" charset="0"/>
              </a:rPr>
              <a:t>i28 </a:t>
            </a:r>
            <a:r>
              <a:rPr lang="th-TH" sz="6000" dirty="0">
                <a:effectLst/>
                <a:latin typeface="Arial" panose="020B0604020202020204" pitchFamily="34" charset="0"/>
              </a:rPr>
              <a:t>หน่วยงานของท่าน มีการดำเนินการดังต่อไปนี้ ต่อการทุจริตในหน่วยงาน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E1C90B9-792D-3BFB-A408-6C68EA83EA05}"/>
              </a:ext>
            </a:extLst>
          </p:cNvPr>
          <p:cNvSpPr txBox="1"/>
          <p:nvPr/>
        </p:nvSpPr>
        <p:spPr>
          <a:xfrm>
            <a:off x="1999656" y="7232361"/>
            <a:ext cx="6629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effectLst/>
                <a:latin typeface="Arial" panose="020B0604020202020204" pitchFamily="34" charset="0"/>
              </a:rPr>
              <a:t>▪ เฝ้าระวังการทุจริต</a:t>
            </a:r>
            <a:br>
              <a:rPr lang="th-TH" sz="4400" dirty="0"/>
            </a:br>
            <a:r>
              <a:rPr lang="th-TH" sz="4400" dirty="0">
                <a:effectLst/>
                <a:latin typeface="Arial" panose="020B0604020202020204" pitchFamily="34" charset="0"/>
              </a:rPr>
              <a:t>▪ ตรวจสอบการทุจริต</a:t>
            </a:r>
            <a:br>
              <a:rPr lang="th-TH" sz="4400" dirty="0"/>
            </a:br>
            <a:r>
              <a:rPr lang="th-TH" sz="4400" dirty="0">
                <a:effectLst/>
                <a:latin typeface="Arial" panose="020B0604020202020204" pitchFamily="34" charset="0"/>
              </a:rPr>
              <a:t>▪ ลงโทษทางวินัย เมื่อมีการทุจริต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480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676400" y="2958034"/>
            <a:ext cx="10095857" cy="536156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971263" y="3583048"/>
            <a:ext cx="9256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/>
                <a:latin typeface="Arial" panose="020B0604020202020204" pitchFamily="34" charset="0"/>
              </a:rPr>
              <a:t>i29 </a:t>
            </a:r>
            <a:r>
              <a:rPr lang="th-TH" sz="5400" dirty="0">
                <a:effectLst/>
                <a:latin typeface="Arial" panose="020B0604020202020204" pitchFamily="34" charset="0"/>
              </a:rPr>
              <a:t>หน่วยงานของท่าน มีการนำผลการตรวจสอบของฝ่ายตรวจสอบ ทั้งภายในและภายนอกหน่วยงานไปปรับปรุงการ</a:t>
            </a:r>
            <a:br>
              <a:rPr lang="th-TH" sz="5400" dirty="0"/>
            </a:br>
            <a:r>
              <a:rPr lang="th-TH" sz="5400" dirty="0">
                <a:effectLst/>
                <a:latin typeface="Arial" panose="020B0604020202020204" pitchFamily="34" charset="0"/>
              </a:rPr>
              <a:t>ทำงาน เพื่อป้องกันการทุจริตใน</a:t>
            </a:r>
          </a:p>
          <a:p>
            <a:r>
              <a:rPr lang="th-TH" sz="5400" dirty="0">
                <a:latin typeface="Arial" panose="020B0604020202020204" pitchFamily="34" charset="0"/>
              </a:rPr>
              <a:t>ห</a:t>
            </a:r>
            <a:r>
              <a:rPr lang="th-TH" sz="5400" dirty="0">
                <a:effectLst/>
                <a:latin typeface="Arial" panose="020B0604020202020204" pitchFamily="34" charset="0"/>
              </a:rPr>
              <a:t>น่วยงาน มากน้อยเพียงใด</a:t>
            </a:r>
            <a:endParaRPr lang="en-US" sz="54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1556071" y="3101056"/>
            <a:ext cx="10095857" cy="4150199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1975874" y="3883493"/>
            <a:ext cx="9256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Arial" panose="020B0604020202020204" pitchFamily="34" charset="0"/>
              </a:rPr>
              <a:t>i30 </a:t>
            </a:r>
            <a:r>
              <a:rPr lang="th-TH" sz="5400" dirty="0">
                <a:effectLst/>
                <a:latin typeface="Arial" panose="020B0604020202020204" pitchFamily="34" charset="0"/>
              </a:rPr>
              <a:t>หากท่านพบเห็นแนวโน้มการทุจริตที่</a:t>
            </a:r>
            <a:br>
              <a:rPr lang="th-TH" sz="5400" dirty="0">
                <a:effectLst/>
                <a:latin typeface="Arial" panose="020B0604020202020204" pitchFamily="34" charset="0"/>
              </a:rPr>
            </a:br>
            <a:r>
              <a:rPr lang="th-TH" sz="5400" dirty="0">
                <a:effectLst/>
                <a:latin typeface="Arial" panose="020B0604020202020204" pitchFamily="34" charset="0"/>
              </a:rPr>
              <a:t>จะเกิดขึ้นในหน่วยงานของท่าน ท่านมีความคิดเห็นต่อประเด็นดังต่อไปนี้ อย่างไร</a:t>
            </a:r>
            <a:endParaRPr lang="en-US" sz="54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1DCA95F-C692-4CD2-238E-C8507D0B8375}"/>
              </a:ext>
            </a:extLst>
          </p:cNvPr>
          <p:cNvSpPr txBox="1"/>
          <p:nvPr/>
        </p:nvSpPr>
        <p:spPr>
          <a:xfrm>
            <a:off x="1413069" y="7690531"/>
            <a:ext cx="74210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สามารถร้องเรียนและส่งหลักฐานได้อย่างสะดวก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สามารถติดตามผลการร้องเรียนได้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มั่นใจว่าจะมีการด าเนินการอย่างตรงไปตรงมา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มั่นใจว่าจะปลอดภัยและไม่มีผลกระทบต่อตนเอง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705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5053798" y="372138"/>
            <a:ext cx="4310337" cy="128431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4594282" y="294685"/>
            <a:ext cx="5166067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666" b="1" dirty="0">
                <a:solidFill>
                  <a:srgbClr val="FF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สรุป</a:t>
            </a:r>
            <a:endParaRPr lang="en-US" sz="19933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1052066" y="2807554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4476219" y="2035082"/>
            <a:ext cx="269690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3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4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5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6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7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8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9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10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 </a:t>
            </a:r>
            <a:b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11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+,-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12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13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14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15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endParaRPr lang="en-US" sz="3200" b="1" dirty="0">
              <a:solidFill>
                <a:schemeClr val="bg1"/>
              </a:solidFill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4" y="372138"/>
            <a:ext cx="2696901" cy="2696901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AD7B82A-D981-B0FA-A277-485CB70ED600}"/>
              </a:ext>
            </a:extLst>
          </p:cNvPr>
          <p:cNvSpPr txBox="1"/>
          <p:nvPr/>
        </p:nvSpPr>
        <p:spPr>
          <a:xfrm>
            <a:off x="8076089" y="2112535"/>
            <a:ext cx="269690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16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17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 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18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19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20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21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22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23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24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25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26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27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-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28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29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b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I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30 </a:t>
            </a:r>
            <a:r>
              <a:rPr lang="en-US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=</a:t>
            </a:r>
            <a:r>
              <a:rPr lang="th-TH" sz="3200" dirty="0">
                <a:effectLst/>
                <a:latin typeface="-@-D-RCW 2550 v.2.00-" panose="02000000000000000000" pitchFamily="2" charset="0"/>
                <a:cs typeface="-@-D-RCW 2550 v.2.00-" panose="02000000000000000000" pitchFamily="2" charset="0"/>
              </a:rPr>
              <a:t> +</a:t>
            </a:r>
            <a:endParaRPr lang="en-US" sz="3200" b="1" dirty="0">
              <a:solidFill>
                <a:schemeClr val="bg1"/>
              </a:solidFill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875851"/>
            <a:ext cx="9214739" cy="4989046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06550" y="8127282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238216" y="3432035"/>
            <a:ext cx="9325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i2 </a:t>
            </a:r>
            <a:r>
              <a:rPr lang="th-TH" sz="6000" dirty="0">
                <a:effectLst/>
                <a:latin typeface="Arial" panose="020B0604020202020204" pitchFamily="34" charset="0"/>
              </a:rPr>
              <a:t>บุคลากรในหน่วยงานของท่าน ปฏิบัติงาน/ให้บริการแก่ผู้มาติดต่อทั่ว ๆ ไป กับผู้มาติดต่อที่รู้จักเป็นการส่วน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ตัวอย่างเท่าเทียมกัน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875851"/>
            <a:ext cx="9214739" cy="4143777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3913813" y="3079685"/>
            <a:ext cx="6357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i3 </a:t>
            </a:r>
            <a:r>
              <a:rPr lang="th-TH" sz="6000" dirty="0">
                <a:effectLst/>
                <a:latin typeface="Arial" panose="020B0604020202020204" pitchFamily="34" charset="0"/>
              </a:rPr>
              <a:t>บุคลากรในหน่วยงานของท่าน มีพฤติกรรมในการ</a:t>
            </a:r>
            <a:br>
              <a:rPr lang="th-TH" sz="6000" dirty="0"/>
            </a:br>
            <a:r>
              <a:rPr lang="th-TH" sz="6000" dirty="0">
                <a:effectLst/>
                <a:latin typeface="Arial" panose="020B0604020202020204" pitchFamily="34" charset="0"/>
              </a:rPr>
              <a:t>ปฏิบัติงาน ตามประเด็นดังต่อไปนี้ อย่างไร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15D9F40-C013-57D3-3C25-2E019D6E27B0}"/>
              </a:ext>
            </a:extLst>
          </p:cNvPr>
          <p:cNvSpPr txBox="1"/>
          <p:nvPr/>
        </p:nvSpPr>
        <p:spPr>
          <a:xfrm>
            <a:off x="1571698" y="7481583"/>
            <a:ext cx="662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มุ่งผลสำเร็จของงาน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ให้ความสำคัญกับงานมากกว่าธุระส่วนตัว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พร้อมรับผิดชอบ หากความผิดพลาดเกิดจากตนเอง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81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875851"/>
            <a:ext cx="9214739" cy="4143777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3913813" y="2942525"/>
            <a:ext cx="6357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Arial" panose="020B0604020202020204" pitchFamily="34" charset="0"/>
              </a:rPr>
              <a:t>i4 </a:t>
            </a:r>
            <a:r>
              <a:rPr lang="th-TH" sz="5400" dirty="0">
                <a:effectLst/>
                <a:latin typeface="Arial" panose="020B0604020202020204" pitchFamily="34" charset="0"/>
              </a:rPr>
              <a:t>บุคลากรในหน่วยงานของท่าน มีการเรียกรับสิ่งดังต่อไปนี้ จากผู้มาติดต่อ เพื่อแลกกับการปฏิบัติงาน การอนุมัติ อนุญาต หรือให้บริการ หรือไม่ </a:t>
            </a:r>
            <a:endParaRPr lang="en-US" sz="54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15D9F40-C013-57D3-3C25-2E019D6E27B0}"/>
              </a:ext>
            </a:extLst>
          </p:cNvPr>
          <p:cNvSpPr txBox="1"/>
          <p:nvPr/>
        </p:nvSpPr>
        <p:spPr>
          <a:xfrm>
            <a:off x="1571698" y="7481583"/>
            <a:ext cx="72623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เงิน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ทรัพย์สิน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ประโยชน์อื่น ๆ ที่อาจคำนวณเป็นเงินได้ เช่น การลดราคา การรับความบันเทิง เป็นต้น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969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846090" y="3478937"/>
            <a:ext cx="8492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</a:rPr>
              <a:t>i5 </a:t>
            </a:r>
            <a:r>
              <a:rPr lang="th-TH" sz="4400" dirty="0">
                <a:effectLst/>
                <a:latin typeface="Arial" panose="020B0604020202020204" pitchFamily="34" charset="0"/>
              </a:rPr>
              <a:t>นอกเหนือจากการรับจากญาติหรือจากบุคคล</a:t>
            </a:r>
            <a:br>
              <a:rPr lang="th-TH" sz="4400" dirty="0">
                <a:effectLst/>
                <a:latin typeface="Arial" panose="020B0604020202020204" pitchFamily="34" charset="0"/>
              </a:rPr>
            </a:br>
            <a:r>
              <a:rPr lang="th-TH" sz="4400" dirty="0">
                <a:effectLst/>
                <a:latin typeface="Arial" panose="020B0604020202020204" pitchFamily="34" charset="0"/>
              </a:rPr>
              <a:t>ที่ให้กันในโอกาสต่าง ๆ โดยปกติตามขนบธรรมเนียม ประเพณี หรือวัฒนธรรม หรือให้กันตามมารยาทที่ปฏิบัติกันในสังคมแล้ว บุคลากรในหน่วยงานของท่าน มีการรับสิ่งดังต่อไปนี้ หรือไม่</a:t>
            </a:r>
            <a:endParaRPr lang="en-US" sz="44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15D9F40-C013-57D3-3C25-2E019D6E27B0}"/>
              </a:ext>
            </a:extLst>
          </p:cNvPr>
          <p:cNvSpPr txBox="1"/>
          <p:nvPr/>
        </p:nvSpPr>
        <p:spPr>
          <a:xfrm>
            <a:off x="1571698" y="7481583"/>
            <a:ext cx="72623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เงิน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ทรัพย์สิน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ประโยชน์อื่น ๆ ที่อาจคำนวณเป็นเงินได้ เช่น การลดราคา การรับความบันเทิง เป็นต้น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393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654680" y="3711438"/>
            <a:ext cx="8492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/>
                <a:latin typeface="Arial" panose="020B0604020202020204" pitchFamily="34" charset="0"/>
              </a:rPr>
              <a:t>i6 </a:t>
            </a:r>
            <a:r>
              <a:rPr lang="th-TH" sz="4800" dirty="0">
                <a:effectLst/>
                <a:latin typeface="Arial" panose="020B0604020202020204" pitchFamily="34" charset="0"/>
              </a:rPr>
              <a:t>บุคลากรในหน่วยงานของท่าน มีการให้สิ่งดังต่อไปนี้ แก่บุคคลภายนอกหรือภาคเอกชน เพื่อสร้างความสัมพันธ์ที่ดีและคาดหวังให้มีการตอบแทนในอนาคตหรือไม่</a:t>
            </a:r>
            <a:endParaRPr lang="en-US" sz="48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ลบ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15D9F40-C013-57D3-3C25-2E019D6E27B0}"/>
              </a:ext>
            </a:extLst>
          </p:cNvPr>
          <p:cNvSpPr txBox="1"/>
          <p:nvPr/>
        </p:nvSpPr>
        <p:spPr>
          <a:xfrm>
            <a:off x="1571698" y="7481583"/>
            <a:ext cx="72623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rial" panose="020B0604020202020204" pitchFamily="34" charset="0"/>
              </a:rPr>
              <a:t>▪ เงิน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ทรัพย์สิน</a:t>
            </a:r>
            <a:br>
              <a:rPr lang="th-TH" sz="3200" dirty="0"/>
            </a:br>
            <a:r>
              <a:rPr lang="th-TH" sz="3200" dirty="0">
                <a:effectLst/>
                <a:latin typeface="Arial" panose="020B0604020202020204" pitchFamily="34" charset="0"/>
              </a:rPr>
              <a:t>▪ ประโยชน์อื่น ๆ ที่อาจคำนวณเป็นเงินได้ เช่น การลดราคา การรับความบันเทิง เป็นต้น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733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541E4E-E5F5-46F4-9A18-DE803093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619" r="3100" b="7789"/>
          <a:stretch/>
        </p:blipFill>
        <p:spPr>
          <a:xfrm rot="10800000">
            <a:off x="-41764" y="-3"/>
            <a:ext cx="13249761" cy="990600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05045C77-638E-4E99-A911-FD39A95B1B92}"/>
              </a:ext>
            </a:extLst>
          </p:cNvPr>
          <p:cNvGrpSpPr/>
          <p:nvPr/>
        </p:nvGrpSpPr>
        <p:grpSpPr>
          <a:xfrm>
            <a:off x="2293663" y="700016"/>
            <a:ext cx="8277044" cy="1882836"/>
            <a:chOff x="725037" y="0"/>
            <a:chExt cx="6154636" cy="1841661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0D136B-22C0-4CDB-B1D6-13234112417C}"/>
              </a:ext>
            </a:extLst>
          </p:cNvPr>
          <p:cNvSpPr txBox="1"/>
          <p:nvPr/>
        </p:nvSpPr>
        <p:spPr>
          <a:xfrm>
            <a:off x="3260011" y="900410"/>
            <a:ext cx="766486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666" b="1" dirty="0">
                <a:ea typeface="Calibri" panose="020F0502020204030204" pitchFamily="34" charset="0"/>
                <a:cs typeface="TH SarabunPSK" panose="020B0500040200020003" pitchFamily="34" charset="-34"/>
              </a:rPr>
              <a:t>เจาะประเด็นข้อคำถาม</a:t>
            </a:r>
            <a:endParaRPr lang="en-US" sz="199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779704AB-2684-492C-9DF5-365A3621E3D5}"/>
              </a:ext>
            </a:extLst>
          </p:cNvPr>
          <p:cNvSpPr/>
          <p:nvPr/>
        </p:nvSpPr>
        <p:spPr>
          <a:xfrm>
            <a:off x="2293663" y="2794978"/>
            <a:ext cx="9214739" cy="4776055"/>
          </a:xfrm>
          <a:prstGeom prst="roundRect">
            <a:avLst>
              <a:gd name="adj" fmla="val 480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19D2986-8530-4419-9AD5-589E9D4F37F8}"/>
              </a:ext>
            </a:extLst>
          </p:cNvPr>
          <p:cNvSpPr/>
          <p:nvPr/>
        </p:nvSpPr>
        <p:spPr>
          <a:xfrm>
            <a:off x="8834076" y="8294190"/>
            <a:ext cx="1008010" cy="544558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CAFFE36-3835-47F0-8EB6-57688B7B45AA}"/>
              </a:ext>
            </a:extLst>
          </p:cNvPr>
          <p:cNvSpPr txBox="1"/>
          <p:nvPr/>
        </p:nvSpPr>
        <p:spPr>
          <a:xfrm>
            <a:off x="2654680" y="3711438"/>
            <a:ext cx="849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</a:rPr>
              <a:t>i7 </a:t>
            </a:r>
            <a:r>
              <a:rPr lang="th-TH" sz="6000" dirty="0">
                <a:effectLst/>
                <a:latin typeface="Arial" panose="020B0604020202020204" pitchFamily="34" charset="0"/>
              </a:rPr>
              <a:t>ท่านรู้เกี่ยวกับแผนการใช้จ่ายงบประมาณประจ</a:t>
            </a:r>
            <a:r>
              <a:rPr lang="th-TH" sz="6000" dirty="0">
                <a:latin typeface="Arial" panose="020B0604020202020204" pitchFamily="34" charset="0"/>
              </a:rPr>
              <a:t>ำ</a:t>
            </a:r>
            <a:r>
              <a:rPr lang="th-TH" sz="6000" dirty="0">
                <a:effectLst/>
                <a:latin typeface="Arial" panose="020B0604020202020204" pitchFamily="34" charset="0"/>
              </a:rPr>
              <a:t>ปี ของหน่วยงาน</a:t>
            </a:r>
            <a:br>
              <a:rPr lang="th-TH" sz="6000" dirty="0">
                <a:effectLst/>
                <a:latin typeface="Arial" panose="020B0604020202020204" pitchFamily="34" charset="0"/>
              </a:rPr>
            </a:br>
            <a:r>
              <a:rPr lang="th-TH" sz="6000" dirty="0">
                <a:effectLst/>
                <a:latin typeface="Arial" panose="020B0604020202020204" pitchFamily="34" charset="0"/>
              </a:rPr>
              <a:t>ของท่าน มากน้อยเพียงใด</a:t>
            </a:r>
            <a:endParaRPr lang="en-US" sz="6000" b="1" dirty="0">
              <a:solidFill>
                <a:schemeClr val="bg1"/>
              </a:solidFill>
              <a:latin typeface="TH Chakra Petch" panose="02000506000000020004" charset="-34"/>
              <a:cs typeface="TH Chakra Petch" panose="02000506000000020004" charset="-34"/>
            </a:endParaRPr>
          </a:p>
        </p:txBody>
      </p:sp>
      <p:sp>
        <p:nvSpPr>
          <p:cNvPr id="27" name="สี่เหลี่ยมด้านขนาน 26">
            <a:extLst>
              <a:ext uri="{FF2B5EF4-FFF2-40B4-BE49-F238E27FC236}">
                <a16:creationId xmlns:a16="http://schemas.microsoft.com/office/drawing/2014/main" id="{837B5BB7-6B69-4763-92F5-0E312A736131}"/>
              </a:ext>
            </a:extLst>
          </p:cNvPr>
          <p:cNvSpPr/>
          <p:nvPr/>
        </p:nvSpPr>
        <p:spPr>
          <a:xfrm>
            <a:off x="9570720" y="8095804"/>
            <a:ext cx="2861813" cy="12515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id="{CF097CB8-C429-42D6-83D0-8735687E9D52}"/>
              </a:ext>
            </a:extLst>
          </p:cNvPr>
          <p:cNvSpPr/>
          <p:nvPr/>
        </p:nvSpPr>
        <p:spPr>
          <a:xfrm>
            <a:off x="9814560" y="7833419"/>
            <a:ext cx="2412953" cy="1251559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บวก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010CF2-4A25-4DA0-8B55-0702852B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" y="372139"/>
            <a:ext cx="2540836" cy="2540836"/>
          </a:xfrm>
          <a:prstGeom prst="rect">
            <a:avLst/>
          </a:prstGeom>
        </p:spPr>
      </p:pic>
      <p:pic>
        <p:nvPicPr>
          <p:cNvPr id="3" name="รูปภาพ 2" descr="รูปภาพประกอบด้วย วงกลม, สัญลักษณ์, เครื่องหมาย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A77118-E9A6-02DF-4E99-EF4AE113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90" y="956300"/>
            <a:ext cx="2209416" cy="1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0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นทิกรัล">
  <a:themeElements>
    <a:clrScheme name="อินทิกรัล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อินทิกรัล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376</TotalTime>
  <Words>1272</Words>
  <Application>Microsoft Office PowerPoint</Application>
  <PresentationFormat>กำหนดเอง</PresentationFormat>
  <Paragraphs>112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2" baseType="lpstr">
      <vt:lpstr>-@-D-RCW 2550 v.2.00-</vt:lpstr>
      <vt:lpstr>Tw Cen MT Condensed</vt:lpstr>
      <vt:lpstr>Tw Cen MT</vt:lpstr>
      <vt:lpstr>Wingdings 3</vt:lpstr>
      <vt:lpstr>Arial</vt:lpstr>
      <vt:lpstr>TH Chakra Petch</vt:lpstr>
      <vt:lpstr>TH Sarabun New</vt:lpstr>
      <vt:lpstr>Calibri</vt:lpstr>
      <vt:lpstr>อินทิกรัล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 A R N n n</dc:creator>
  <cp:lastModifiedBy>OBEC 25233</cp:lastModifiedBy>
  <cp:revision>17</cp:revision>
  <dcterms:created xsi:type="dcterms:W3CDTF">2020-04-19T14:55:25Z</dcterms:created>
  <dcterms:modified xsi:type="dcterms:W3CDTF">2023-06-07T03:00:45Z</dcterms:modified>
</cp:coreProperties>
</file>